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91" r:id="rId5"/>
    <p:sldId id="286" r:id="rId6"/>
    <p:sldId id="292" r:id="rId7"/>
    <p:sldId id="294" r:id="rId8"/>
    <p:sldId id="296" r:id="rId9"/>
    <p:sldId id="293" r:id="rId10"/>
    <p:sldId id="297" r:id="rId11"/>
    <p:sldId id="295" r:id="rId12"/>
    <p:sldId id="316" r:id="rId13"/>
    <p:sldId id="309" r:id="rId14"/>
    <p:sldId id="298" r:id="rId15"/>
    <p:sldId id="318" r:id="rId16"/>
    <p:sldId id="270" r:id="rId17"/>
    <p:sldId id="307" r:id="rId18"/>
    <p:sldId id="271" r:id="rId19"/>
    <p:sldId id="299" r:id="rId20"/>
    <p:sldId id="310" r:id="rId21"/>
    <p:sldId id="301" r:id="rId22"/>
    <p:sldId id="311" r:id="rId23"/>
    <p:sldId id="312" r:id="rId24"/>
    <p:sldId id="302" r:id="rId25"/>
    <p:sldId id="317" r:id="rId26"/>
    <p:sldId id="303" r:id="rId27"/>
    <p:sldId id="319" r:id="rId28"/>
    <p:sldId id="313" r:id="rId29"/>
    <p:sldId id="304" r:id="rId30"/>
    <p:sldId id="321" r:id="rId31"/>
    <p:sldId id="314" r:id="rId32"/>
    <p:sldId id="305" r:id="rId33"/>
    <p:sldId id="320" r:id="rId34"/>
    <p:sldId id="315" r:id="rId35"/>
    <p:sldId id="30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D6FF"/>
    <a:srgbClr val="F3F890"/>
    <a:srgbClr val="FFE285"/>
    <a:srgbClr val="F9E695"/>
    <a:srgbClr val="F9F3A5"/>
    <a:srgbClr val="FFFFCC"/>
    <a:srgbClr val="FBE389"/>
    <a:srgbClr val="EEC696"/>
    <a:srgbClr val="1EEA28"/>
    <a:srgbClr val="7FED5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6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82ABB6-C072-49F1-8213-13A37398A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47D74D-4D46-481E-A0C6-DAF87A779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D3186A-DF09-42E1-9CB4-B18780C8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BE71FA2-1526-4824-805C-CBD845C5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6F506D9-9FF9-4F49-88A8-0255F68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065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0EE4E9-B544-4B06-A00D-67CC4A11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4B89E8D-6042-4825-835F-CAD699630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89C2733-8E49-4EBA-BC7D-E3B77A5F3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BA100A4-DB31-4CA5-B17C-B78ADAC5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D0F537-C2BB-484D-8BB4-9408A989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225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ACF4A68-0102-4AE4-B6A2-3E8260B41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6D4C086-E924-4AA6-A949-54AD855E8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CEC64E-C483-46C8-97CB-5F76D684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A06CC6-921E-4E9D-B342-25E2FC09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3A7F4E-5BE4-4984-87B1-702E2757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535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1BC4AE-C59A-4FB2-9E3B-927A3824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D4D021C-46AB-4DA3-B72F-2E18FDD6F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C98C5D-C16E-4D4B-A9FF-69331774B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307EDA-1857-4FA9-9D0A-1BDA7054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3502CA-9FAB-4CCA-8BF8-D2EF5E3B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209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1322D5-243E-4304-956F-67A3B2FBC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5CC2D8-B3D4-4845-950F-92EAB7756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6E2AED-7C08-4817-A6E7-0AC4BD3A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7345D4-73BE-4258-8E86-DC77F76C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F21717-CC11-4642-A86D-8EE95A31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166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56FA1C-467C-4A72-8BBE-113C6D1A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968762-A7DD-4763-B1E1-E290F724D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394634C-F79B-41C9-8A61-68880710F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0418250-5FFA-4FEE-8BAE-C526CA813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20DEA1B-F722-4AF8-9F2D-3860CF96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2C86E27-2534-447E-89D7-57DB50D1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72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FCAB60-5C43-4FA8-9F9D-0952BD44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FFDDEE-F758-42F7-9E4E-FA2F8673C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85E524-47E9-4799-BAA3-99572FB93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8BEB4A2-46BA-4C44-B4FE-BD449341D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562A21E-C9B2-4356-8C02-9AA8BA5F4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A82C710-7331-4A53-8419-DCF5998E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372E0CD-65DE-481D-B339-060992475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F94340C-13F8-4C8C-9AEC-D02E4772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058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EBE1-76A8-4B3E-95A7-9CCC2576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B81C38B-00AE-4A85-B512-6D91DAD5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732F5CC-CE3D-4F81-956D-DDA00742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775D844-23C7-4B17-85D8-65590870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462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665D882-E247-4E8B-B377-6F87479B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32A7D35-E3AF-4A5A-9764-2F919997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779708E-40B3-43DE-AF4D-A949F69F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163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87ED59-D755-4EF5-A04D-9AD9509F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3C105F-624A-413F-862D-22657409B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501713-3F74-4A95-853F-C26C2AA86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B58E7E0-5295-4410-BB84-42B3AEDF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7F32F6E-BE65-48A6-81C2-9E247BBD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1C00077-AC9D-4454-8E7C-DEE33565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788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29170B-C95D-425B-AD7A-1B37F25A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02775F3-E4BA-4CDF-9AF8-B418BAEC6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D3820B3-FCB4-4096-959B-BA34E3B7C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3E4C317-5515-4CBF-9BA5-4117C1BE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40A6005-BA31-4F8C-9000-E7853821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CE2C7D-97B9-42EA-A27D-9E26EF2D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479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C02E29-F9E1-4F8A-B180-796D64330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E8706F2-729A-41A5-910B-06A370D77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8B68BA-359C-4FAF-B1DB-9EA4919E6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89E36-0324-4F81-BE1E-E953F62F1F93}" type="datetimeFigureOut">
              <a:rPr lang="ru-RU" smtClean="0"/>
              <a:pPr/>
              <a:t>19.01.2025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E8E712A-EBDA-4A95-9E19-3EA71BB66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5003DF-F30E-453E-B189-B10E1CD4A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AF84-94B8-4DA0-9E44-9ED415F8AC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638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sch2105c.mskobr.ru/users_files/mafusailovich/images/%20%D0%B2%D1%8B%D0%BF%D1%83%D1%81%D0%BA%D0%BD%D0%B8%D0%BA%D0%BE%D0%B2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988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sch2105c.mskobr.ru/users_files/mafusailovich/images/%20%D0%B2%D1%8B%D0%BF%D1%83%D1%81%D0%BA%D0%BD%D0%B8%D0%BA%D0%BE%D0%B2%281%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62" y="1428737"/>
            <a:ext cx="2428892" cy="20812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19146" y="1162001"/>
            <a:ext cx="4000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chemeClr val="bg1"/>
                </a:solidFill>
                <a:latin typeface="Comic Sans MS" pitchFamily="66" charset="0"/>
              </a:rPr>
              <a:t>До свидания,</a:t>
            </a:r>
          </a:p>
          <a:p>
            <a:pPr algn="ctr"/>
            <a:r>
              <a:rPr lang="ru-RU" sz="4800" b="1" i="1" dirty="0">
                <a:solidFill>
                  <a:schemeClr val="bg1"/>
                </a:solidFill>
                <a:latin typeface="Comic Sans MS" pitchFamily="66" charset="0"/>
              </a:rPr>
              <a:t> 1 класс!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D3510B-6EA0-4E6F-93F4-3B8B7214E060}"/>
              </a:ext>
            </a:extLst>
          </p:cNvPr>
          <p:cNvSpPr txBox="1"/>
          <p:nvPr/>
        </p:nvSpPr>
        <p:spPr>
          <a:xfrm>
            <a:off x="6567340" y="3693338"/>
            <a:ext cx="3896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2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Это кажется про нас!</a:t>
            </a:r>
            <a:endParaRPr lang="ru-RU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3B10D069-0E59-41B9-961D-EF14195A7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15" t="10074" r="7630" b="9630"/>
          <a:stretch/>
        </p:blipFill>
        <p:spPr bwMode="auto">
          <a:xfrm>
            <a:off x="88396" y="4466114"/>
            <a:ext cx="2364266" cy="2272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C0549785-2BEC-4261-96EF-0F479C235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01">
            <a:off x="92587" y="277074"/>
            <a:ext cx="1520724" cy="1506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7CFB39C2-E794-40FF-843D-2568048F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9602">
            <a:off x="10887733" y="2856280"/>
            <a:ext cx="1319750" cy="1307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="" xmlns:a16="http://schemas.microsoft.com/office/drawing/2014/main" id="{19F837F0-4DE4-484A-AA8C-6A57CDD0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17462" y="4656328"/>
            <a:ext cx="2273138" cy="2020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8D3510B-6EA0-4E6F-93F4-3B8B7214E060}"/>
              </a:ext>
            </a:extLst>
          </p:cNvPr>
          <p:cNvSpPr txBox="1"/>
          <p:nvPr/>
        </p:nvSpPr>
        <p:spPr>
          <a:xfrm>
            <a:off x="2513500" y="6118675"/>
            <a:ext cx="3896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2800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ВАСЕНЕВА А.В</a:t>
            </a:r>
            <a:r>
              <a:rPr lang="ru-RU" sz="2800" i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D0A9B7-E449-447F-B635-59C6B2C69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127" y="2089836"/>
            <a:ext cx="5181600" cy="3867396"/>
          </a:xfrm>
        </p:spPr>
        <p:txBody>
          <a:bodyPr/>
          <a:lstStyle/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Нет ни речки, ни пруда –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Где воды напиться?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вкусная вода –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ямке от копытца! 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8530CDE-D542-4294-ABB1-7EF75DB1C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4191" y="5957232"/>
            <a:ext cx="10079609" cy="481676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Рус.нар.ск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азка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«Сестрица Аленушка и братец Иванушка»</a:t>
            </a:r>
            <a:endParaRPr lang="ru-RU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7">
            <a:extLst>
              <a:ext uri="{FF2B5EF4-FFF2-40B4-BE49-F238E27FC236}">
                <a16:creationId xmlns="" xmlns:a16="http://schemas.microsoft.com/office/drawing/2014/main" id="{58A81DC1-7947-48E4-B2D5-79EB9FC8C648}"/>
              </a:ext>
            </a:extLst>
          </p:cNvPr>
          <p:cNvSpPr txBox="1">
            <a:spLocks/>
          </p:cNvSpPr>
          <p:nvPr/>
        </p:nvSpPr>
        <p:spPr>
          <a:xfrm>
            <a:off x="2582944" y="238117"/>
            <a:ext cx="5584596" cy="132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600">
                <a:solidFill>
                  <a:srgbClr val="7030A0"/>
                </a:solidFill>
                <a:latin typeface="Comic Sans MS" panose="030F0702030302020204" pitchFamily="66" charset="0"/>
              </a:rPr>
              <a:t>Викторина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3A4EB9C8-F211-483E-B36A-25FE4A26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6758"/>
            <a:ext cx="5209347" cy="3867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4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6CD094A-4B96-4D4B-8542-70747316C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951" y="2573518"/>
            <a:ext cx="5755849" cy="3156722"/>
          </a:xfrm>
        </p:spPr>
        <p:txBody>
          <a:bodyPr/>
          <a:lstStyle/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«…Остров на море лежит,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Град на острове стоит: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златоглавыми церквами,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теремами да садами…» 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3FCE722-B410-444C-8537-5A71A26F2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5426" y="5214891"/>
            <a:ext cx="5181600" cy="1030697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 С. Пушкин 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«Сказка о царе Салтане…»</a:t>
            </a:r>
            <a:endParaRPr lang="ru-RU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Заголовок 7">
            <a:extLst>
              <a:ext uri="{FF2B5EF4-FFF2-40B4-BE49-F238E27FC236}">
                <a16:creationId xmlns="" xmlns:a16="http://schemas.microsoft.com/office/drawing/2014/main" id="{D174CF34-D276-4196-9F5D-EB5AD7DA9649}"/>
              </a:ext>
            </a:extLst>
          </p:cNvPr>
          <p:cNvSpPr txBox="1">
            <a:spLocks/>
          </p:cNvSpPr>
          <p:nvPr/>
        </p:nvSpPr>
        <p:spPr>
          <a:xfrm>
            <a:off x="2582944" y="238117"/>
            <a:ext cx="5584596" cy="132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600">
                <a:solidFill>
                  <a:srgbClr val="7030A0"/>
                </a:solidFill>
                <a:latin typeface="Comic Sans MS" panose="030F0702030302020204" pitchFamily="66" charset="0"/>
              </a:rPr>
              <a:t>Викторина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D155C946-A820-46A8-961F-31B84DBF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51" y="1639503"/>
            <a:ext cx="5018424" cy="4980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458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CC7567C-BE49-4036-8FF9-32B019BF7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7F3022-2AF6-4740-8316-2DDC4A607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42308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Прочёл рассказ я в первый раз.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папа удивлялся: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Ведь ты прочёл смешной рассказ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И даже не смеялся!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Смешной?.. Читать нелёгкий труд,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 глазах от букв рябило.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Не то, чтобы смеяться, тут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Заплакать впору было.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Сперва я чтенью научусь,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уж потом нахохочусь!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6762C522-7E25-4E9C-814E-F34CE0122911}"/>
              </a:ext>
            </a:extLst>
          </p:cNvPr>
          <p:cNvSpPr/>
          <p:nvPr/>
        </p:nvSpPr>
        <p:spPr>
          <a:xfrm>
            <a:off x="924560" y="122123"/>
            <a:ext cx="9936480" cy="18489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Стихотворение</a:t>
            </a:r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5400" dirty="0">
                <a:solidFill>
                  <a:srgbClr val="7030A0"/>
                </a:solidFill>
                <a:latin typeface="Comic Sans MS" panose="030F0702030302020204" pitchFamily="66" charset="0"/>
              </a:rPr>
              <a:t>«Рассказ в первый раз»</a:t>
            </a:r>
            <a:endParaRPr lang="ru-RU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B294D67-A29E-48DE-BCF9-2A03219E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7" y="2194560"/>
            <a:ext cx="4466590" cy="4466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075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40D4DC62-4641-41F4-8D17-3FA8205BA94B}"/>
              </a:ext>
            </a:extLst>
          </p:cNvPr>
          <p:cNvSpPr/>
          <p:nvPr/>
        </p:nvSpPr>
        <p:spPr>
          <a:xfrm>
            <a:off x="3130624" y="99638"/>
            <a:ext cx="4898639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6C5E3DB-4292-4C34-9396-70E5FBC39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Танец игра «Мы пойдём налево» (Дети танцуют).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2B782AF-C67C-4D36-B559-7A27CC97A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768" t="32440" r="20824" b="12165"/>
          <a:stretch/>
        </p:blipFill>
        <p:spPr>
          <a:xfrm>
            <a:off x="2753552" y="2884603"/>
            <a:ext cx="6023727" cy="3799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9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7BB4A5A-E636-4D21-A75A-F94E49BB1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5457" y="1596857"/>
            <a:ext cx="7853680" cy="5915406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>
                <a:solidFill>
                  <a:srgbClr val="002060"/>
                </a:solidFill>
                <a:latin typeface="Monotype Corsiva" pitchFamily="66" charset="0"/>
              </a:rPr>
              <a:t>Давайте вспомним первые уроки письма, где вы учились писать. </a:t>
            </a:r>
          </a:p>
          <a:p>
            <a:r>
              <a:rPr lang="ru-RU" sz="3400" b="1" dirty="0">
                <a:solidFill>
                  <a:srgbClr val="002060"/>
                </a:solidFill>
                <a:latin typeface="Monotype Corsiva" pitchFamily="66" charset="0"/>
              </a:rPr>
              <a:t>Не одну тетрадку исписали ребята за этот год. А помните, как трудно было вначале. </a:t>
            </a:r>
          </a:p>
          <a:p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4600" b="1" i="1" dirty="0">
                <a:solidFill>
                  <a:srgbClr val="C80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Неизвестно, как случилось,</a:t>
            </a:r>
          </a:p>
          <a:p>
            <a:pPr marL="0" indent="0">
              <a:buNone/>
            </a:pPr>
            <a:r>
              <a:rPr lang="ru-RU" sz="4600" b="1" i="1" dirty="0">
                <a:solidFill>
                  <a:srgbClr val="C80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буква заблудилась -</a:t>
            </a:r>
          </a:p>
          <a:p>
            <a:pPr marL="0" indent="0">
              <a:buNone/>
            </a:pPr>
            <a:r>
              <a:rPr lang="ru-RU" sz="4600" b="1" i="1" dirty="0">
                <a:solidFill>
                  <a:srgbClr val="C80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Заскочила в чей-то дом</a:t>
            </a:r>
          </a:p>
          <a:p>
            <a:pPr marL="0" indent="0">
              <a:buNone/>
            </a:pPr>
            <a:r>
              <a:rPr lang="ru-RU" sz="4600" b="1" i="1" dirty="0">
                <a:solidFill>
                  <a:srgbClr val="C80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хозяйничает в нем.</a:t>
            </a:r>
          </a:p>
          <a:p>
            <a:pPr marL="0" indent="0">
              <a:buNone/>
            </a:pPr>
            <a:r>
              <a:rPr lang="ru-RU" sz="4600" b="1" i="1" dirty="0">
                <a:solidFill>
                  <a:srgbClr val="C80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едва туда вошла буква-озорница,</a:t>
            </a:r>
          </a:p>
          <a:p>
            <a:pPr marL="0" indent="0">
              <a:buNone/>
            </a:pPr>
            <a:r>
              <a:rPr lang="ru-RU" sz="4600" b="1" i="1" dirty="0">
                <a:solidFill>
                  <a:srgbClr val="C80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странные дела начали твориться.</a:t>
            </a:r>
          </a:p>
          <a:p>
            <a:endParaRPr lang="ru-RU" dirty="0"/>
          </a:p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поставьте буквы на свои места!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8C966B8A-6158-4C28-88C3-BE197228A5BD}"/>
              </a:ext>
            </a:extLst>
          </p:cNvPr>
          <p:cNvSpPr/>
          <p:nvPr/>
        </p:nvSpPr>
        <p:spPr>
          <a:xfrm>
            <a:off x="1517715" y="103695"/>
            <a:ext cx="8974318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Письма и Русского языка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90274FD7-FDEF-4A6E-9927-CAA202F11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31" t="2684" r="23095"/>
          <a:stretch/>
        </p:blipFill>
        <p:spPr bwMode="auto">
          <a:xfrm>
            <a:off x="251277" y="1628384"/>
            <a:ext cx="3808428" cy="4786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87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un9-66.userapi.com/impg/o7sjiAwKbYj7L0BhNrQc79_0LnJtXWV2sleLoQ/E51yBswTiQE.jpg?size=1280x960&amp;quality=95&amp;sign=7553e5e358de477e2ddc44682a2ef589&amp;type=album"/>
          <p:cNvPicPr>
            <a:picLocks noChangeAspect="1" noChangeArrowheads="1"/>
          </p:cNvPicPr>
          <p:nvPr/>
        </p:nvPicPr>
        <p:blipFill>
          <a:blip r:embed="rId2" cstate="print"/>
          <a:srcRect t="23732"/>
          <a:stretch>
            <a:fillRect/>
          </a:stretch>
        </p:blipFill>
        <p:spPr bwMode="auto">
          <a:xfrm>
            <a:off x="312330" y="352698"/>
            <a:ext cx="6051732" cy="3461656"/>
          </a:xfrm>
          <a:prstGeom prst="rect">
            <a:avLst/>
          </a:prstGeom>
          <a:noFill/>
        </p:spPr>
      </p:pic>
      <p:pic>
        <p:nvPicPr>
          <p:cNvPr id="46084" name="Picture 4" descr="https://sun9-70.userapi.com/impg/hC-3TV1Q3Iqhet5HxqGkwqQ9tcTqYtEU4wJeTA/CND1mg1onFg.jpg?size=1280x960&amp;quality=95&amp;sign=2d429a097a77259d2d7376028412f3fa&amp;type=album"/>
          <p:cNvPicPr>
            <a:picLocks noChangeAspect="1" noChangeArrowheads="1"/>
          </p:cNvPicPr>
          <p:nvPr/>
        </p:nvPicPr>
        <p:blipFill>
          <a:blip r:embed="rId3" cstate="print"/>
          <a:srcRect t="27616"/>
          <a:stretch>
            <a:fillRect/>
          </a:stretch>
        </p:blipFill>
        <p:spPr bwMode="auto">
          <a:xfrm>
            <a:off x="4754879" y="2767077"/>
            <a:ext cx="7174684" cy="3894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6575" y="265198"/>
            <a:ext cx="5303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Ехал дядя без жилета,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Заплатил он штраф за это.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77440" y="1264985"/>
            <a:ext cx="6217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остров налетел ураган,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Остался на пальме последний баран.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6575" y="2321297"/>
            <a:ext cx="5303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вратаря большой улов,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Влетело в сетку пять волов.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2809" y="3275404"/>
            <a:ext cx="5303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Куклу выронив из рук,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 мчится к маме: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"Там ползет зеленый лук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длинными усами".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575" y="4948058"/>
            <a:ext cx="5303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учил уроки,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играл в футбол,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того в тетрадке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гол.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22930" y="395953"/>
            <a:ext cx="1409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297509" y="1695872"/>
            <a:ext cx="1194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83890" y="2659559"/>
            <a:ext cx="1077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83890" y="4568066"/>
            <a:ext cx="845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77387" y="6147598"/>
            <a:ext cx="893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CFB5D04E-7865-496F-8BC7-94E710EC4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6" t="2519" r="1726" b="3867"/>
          <a:stretch/>
        </p:blipFill>
        <p:spPr bwMode="auto">
          <a:xfrm>
            <a:off x="7995176" y="3182779"/>
            <a:ext cx="4011611" cy="3515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118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E1E253-7260-46C2-B643-3E41845F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2" y="92714"/>
            <a:ext cx="9617446" cy="96583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«33 родных сестрицы»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17453A-0393-466E-9E9F-B9C69394B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320" y="1139826"/>
            <a:ext cx="4709160" cy="5073015"/>
          </a:xfrm>
        </p:spPr>
        <p:txBody>
          <a:bodyPr>
            <a:norm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Писаных красавицы,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одной живут странице,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повсюду славятся!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вам они сейчас спешат,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Славные сестрицы, -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просим всех ребят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ними подружиться!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19C14E9-7300-4504-ADDE-ECC2C2DF5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4480" y="2499359"/>
            <a:ext cx="4876800" cy="4577079"/>
          </a:xfrm>
        </p:spPr>
        <p:txBody>
          <a:bodyPr>
            <a:no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А, Б, В, Г, Д, Е, Ж</a:t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Прикатили на еже!</a:t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И, К, Л, М, Н, О</a:t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Дружно вылезли в окно!</a:t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П, Р, С, Т, У, Ф, X</a:t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Оседлали петуха, -</a:t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Ц, Ч, Ш, Щ, Э, Ю, Я,</a:t>
            </a:r>
            <a:b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и все они, друзья!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EFD8D88-DEC5-46EE-8693-706B71A1F533}"/>
              </a:ext>
            </a:extLst>
          </p:cNvPr>
          <p:cNvSpPr txBox="1"/>
          <p:nvPr/>
        </p:nvSpPr>
        <p:spPr>
          <a:xfrm>
            <a:off x="7223762" y="1058549"/>
            <a:ext cx="6096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Тридцать три родных сестрицы,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Писаных красавицы,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одной живут странице,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повсюду славятся!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Познакомьтесь с ними, дети!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Вот они - стоят рядком.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плохо жить на свете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Тем, кто с ними не знаком!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3B30170-A82C-4B0F-BE7B-60D766F2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30" y="4220528"/>
            <a:ext cx="3676650" cy="2536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CD15B8D5-8D51-4131-9B4F-4634F083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1" y="4367966"/>
            <a:ext cx="3371344" cy="2490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51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5082" y="-72739"/>
            <a:ext cx="79736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«Знатоки русского языка»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3971" y="933012"/>
            <a:ext cx="5101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Сколько букв в русском языке?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44382" y="1484386"/>
            <a:ext cx="3966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Предложения состоят из…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4382" y="2035760"/>
            <a:ext cx="2961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Слова делятся на 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44382" y="2552861"/>
            <a:ext cx="6442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Мы слышим и произносим звуки или буквы?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24364" y="3604250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Наша речь состоит из 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7130" y="4041259"/>
            <a:ext cx="4113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Буквы делятся на 2 группы?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93971" y="4577957"/>
            <a:ext cx="4977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Какие буквы не обозначают звуков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1851" y="5048886"/>
            <a:ext cx="10086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Разные вопросы задаю я всем: Как? Откуда? Сколько? Почему? Зачем?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17130" y="5595899"/>
            <a:ext cx="8257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Друзья! В произведениях стою я для того, чтоб выразить волнение, тревогу, восхищение, победу, торжество.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5191" y="960979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(33)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05191" y="1483565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(слов)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08641" y="2008396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(слоги)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84899" y="2552861"/>
            <a:ext cx="2074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(звуки)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64262" y="3622254"/>
            <a:ext cx="2093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(предложений)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86521" y="4059166"/>
            <a:ext cx="3054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(гласные и согласные)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240197" y="4564479"/>
            <a:ext cx="827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(ь, ъ)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402873" y="5037693"/>
            <a:ext cx="970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(?)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701164" y="6031526"/>
            <a:ext cx="8577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(!)</a:t>
            </a:r>
          </a:p>
          <a:p>
            <a:r>
              <a:rPr lang="ru-RU" dirty="0"/>
              <a:t> 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21E886BA-C7F2-43C5-BFFD-40E0E6935BA1}"/>
              </a:ext>
            </a:extLst>
          </p:cNvPr>
          <p:cNvSpPr/>
          <p:nvPr/>
        </p:nvSpPr>
        <p:spPr>
          <a:xfrm>
            <a:off x="1344382" y="3104451"/>
            <a:ext cx="5669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  <a:latin typeface="Monotype Corsiva" pitchFamily="66" charset="0"/>
              </a:rPr>
              <a:t>Скольков</a:t>
            </a:r>
            <a:r>
              <a:rPr lang="ru-RU" sz="2800" b="1" dirty="0">
                <a:solidFill>
                  <a:srgbClr val="7030A0"/>
                </a:solidFill>
                <a:latin typeface="Monotype Corsiva" pitchFamily="66" charset="0"/>
              </a:rPr>
              <a:t> слове гласных, столько и …?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71295393-EFB5-4162-8446-79CA360A3FF2}"/>
              </a:ext>
            </a:extLst>
          </p:cNvPr>
          <p:cNvSpPr/>
          <p:nvPr/>
        </p:nvSpPr>
        <p:spPr>
          <a:xfrm>
            <a:off x="6881498" y="3099874"/>
            <a:ext cx="2074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(слогов)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8CDB1C06-D16D-49B5-8203-C19160D6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164" y="1612251"/>
            <a:ext cx="3395233" cy="2451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66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A72661-1DF0-4DC1-8A5E-AD8B4D99D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919" y="1329855"/>
            <a:ext cx="5181600" cy="521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Назовите шипящие звуки…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D69F05-6C23-4D77-8140-5BFEF92BD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0" y="1329855"/>
            <a:ext cx="5181600" cy="52133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«Ш, ж, ч, щ».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60D4F4-9935-40D3-8250-7F89784D3A53}"/>
              </a:ext>
            </a:extLst>
          </p:cNvPr>
          <p:cNvSpPr/>
          <p:nvPr/>
        </p:nvSpPr>
        <p:spPr>
          <a:xfrm>
            <a:off x="1856682" y="0"/>
            <a:ext cx="79736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«Знатоки русского языка»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11967863-D2ED-43C2-A799-43B12A0DD7EB}"/>
              </a:ext>
            </a:extLst>
          </p:cNvPr>
          <p:cNvSpPr txBox="1">
            <a:spLocks/>
          </p:cNvSpPr>
          <p:nvPr/>
        </p:nvSpPr>
        <p:spPr>
          <a:xfrm>
            <a:off x="629922" y="2126307"/>
            <a:ext cx="736092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Какие орфограммы с этими буквами вы знаете?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376E2C-AC66-4D6D-9DDB-7A503D24C1AC}"/>
              </a:ext>
            </a:extLst>
          </p:cNvPr>
          <p:cNvSpPr txBox="1"/>
          <p:nvPr/>
        </p:nvSpPr>
        <p:spPr>
          <a:xfrm>
            <a:off x="7701280" y="2097407"/>
            <a:ext cx="3332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Жи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-ши, </a:t>
            </a:r>
            <a:r>
              <a:rPr lang="ru-RU" sz="2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ча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-ща, чу-</a:t>
            </a:r>
            <a:r>
              <a:rPr lang="ru-RU" sz="28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щу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».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E460C148-42A3-4A5B-8F2C-4E86747F21C1}"/>
              </a:ext>
            </a:extLst>
          </p:cNvPr>
          <p:cNvSpPr txBox="1">
            <a:spLocks/>
          </p:cNvSpPr>
          <p:nvPr/>
        </p:nvSpPr>
        <p:spPr>
          <a:xfrm>
            <a:off x="1315720" y="2861945"/>
            <a:ext cx="7818120" cy="521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Если безударная гласная вызвала сомнение,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то ты её немедленно ставь…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2A46D04-3212-49FA-AB25-B4FAE74C537C}"/>
              </a:ext>
            </a:extLst>
          </p:cNvPr>
          <p:cNvSpPr txBox="1"/>
          <p:nvPr/>
        </p:nvSpPr>
        <p:spPr>
          <a:xfrm>
            <a:off x="6253482" y="3383280"/>
            <a:ext cx="3972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 под ударение».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4B324DB-F972-48AF-857C-E7A9AA577E61}"/>
              </a:ext>
            </a:extLst>
          </p:cNvPr>
          <p:cNvSpPr txBox="1"/>
          <p:nvPr/>
        </p:nvSpPr>
        <p:spPr>
          <a:xfrm>
            <a:off x="629922" y="3990996"/>
            <a:ext cx="821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«Нечётко слышится согласная, скорей зови на помощь …»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E56E043-33E5-4666-BE1B-3327A9B2F4E7}"/>
              </a:ext>
            </a:extLst>
          </p:cNvPr>
          <p:cNvSpPr txBox="1"/>
          <p:nvPr/>
        </p:nvSpPr>
        <p:spPr>
          <a:xfrm>
            <a:off x="8729982" y="3990996"/>
            <a:ext cx="253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«гласную».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3BE137FD-90CC-4767-86C3-A7A645A8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728" y="4427835"/>
            <a:ext cx="3166482" cy="2338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6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  <p:bldP spid="8" grpId="0"/>
      <p:bldP spid="9" grpId="0"/>
      <p:bldP spid="1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C4BF4E-5BC5-4A25-A2A4-210CB62CE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6" y="170737"/>
            <a:ext cx="27855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класс – это первый задорный звонок.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Первый класс – это первый серьёзный урок.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класс – это первая в жизни оценка,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шумная, радостная переменка.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Знают девочки в классе и знают мальчишки: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класс – это первая школьная книжка.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Учитель\Pictures\Фоны для перезентаций\475105-1f6f9d0fc8a513b7.png">
            <a:extLst>
              <a:ext uri="{FF2B5EF4-FFF2-40B4-BE49-F238E27FC236}">
                <a16:creationId xmlns="" xmlns:a16="http://schemas.microsoft.com/office/drawing/2014/main" id="{716DC6DD-5D01-4CFB-907D-445C42BB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19" y="-1"/>
            <a:ext cx="9361878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A9535CA-4330-41E8-BBD7-4FBB5527FA2D}"/>
              </a:ext>
            </a:extLst>
          </p:cNvPr>
          <p:cNvSpPr txBox="1"/>
          <p:nvPr/>
        </p:nvSpPr>
        <p:spPr>
          <a:xfrm rot="20290380">
            <a:off x="7472401" y="2087179"/>
            <a:ext cx="28277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А как всё начиналось?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300FBF41-6DB3-4FDA-9D97-098645F4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82031"/>
            <a:ext cx="2857619" cy="2875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F4491AE-249E-4F5F-8F7D-793FAC3C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824" y="0"/>
            <a:ext cx="2369176" cy="2766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00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39EC1F-D8B5-4CF3-88B5-582B3EE9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МИНИАТЮРА </a:t>
            </a:r>
            <a:r>
              <a:rPr lang="ru-RU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«ЗНАЙ ПРАВИЛА РУССКОГО ЯЗЫКА»</a:t>
            </a:r>
            <a:r>
              <a:rPr lang="ru-RU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692E8E-0882-4B4E-A8FB-63B9444A7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544" y="1407785"/>
            <a:ext cx="10515600" cy="823912"/>
          </a:xfrm>
        </p:spPr>
        <p:txBody>
          <a:bodyPr/>
          <a:lstStyle/>
          <a:p>
            <a:r>
              <a:rPr lang="ru-RU" dirty="0"/>
              <a:t>в исполнении двух учеников (4 и 5)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388D6B0-045B-4C29-8CDD-D238DADBE7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Выходит девочка Маша, горло у нее закутано шарфом).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Девочка Маша.  Так хочется поскорее в школу, к ребятам. Пора лекарство принимать. (Берет бутылочку с лекарством, читает этикетку и начинает пищать. Вбегает Таня)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Девочка Таня: -  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Что случилось, Маша? Почему ты пищишь?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Маша. 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Да я лекарство принимала, а здесь написано (читает): «Три раза по одной ложке, после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приема пищи»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Таня.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 Ах, ты глупышка! Ты, наверное, прочла: «После приема пищи, а не/пищи»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Маша.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 Ой, нам в школе учительница говорила, что от перестановки ударения может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меняться смысл слов. Да, полезно знать правила русского языка.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7F6CE81-8645-4B17-8140-0D42FC8D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84" y="2505075"/>
            <a:ext cx="4988692" cy="3684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15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1A91937-9E98-4F79-9B22-143C0C15E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9440" y="1544320"/>
            <a:ext cx="4770120" cy="313836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прекрасна и сильна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Математика – страна.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Здесь везде кипит работа,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подсчитывают что-то.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A1C15490-C927-473C-AE03-8AFD929FEA2F}"/>
              </a:ext>
            </a:extLst>
          </p:cNvPr>
          <p:cNvSpPr/>
          <p:nvPr/>
        </p:nvSpPr>
        <p:spPr>
          <a:xfrm>
            <a:off x="2579880" y="231299"/>
            <a:ext cx="7621519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Математики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DC54A72E-5E1C-4754-BD78-D0E3556D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96" b="12255"/>
          <a:stretch/>
        </p:blipFill>
        <p:spPr bwMode="auto">
          <a:xfrm>
            <a:off x="477839" y="1813719"/>
            <a:ext cx="5735320" cy="454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63F9494F-417E-4033-964E-4D8ADFABE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35" y="3962400"/>
            <a:ext cx="3718944" cy="2841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295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8C76A9-187B-4D00-8CFA-066D39A17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58" y="2290713"/>
            <a:ext cx="6334812" cy="3886250"/>
          </a:xfrm>
        </p:spPr>
        <p:txBody>
          <a:bodyPr>
            <a:norm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класс вошла Маринка,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за ней –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Аринка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потом пришёл Игнат.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стало всех ребят?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1518553-CEBF-40B5-8A0B-9BD0347F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5297" y="2073897"/>
            <a:ext cx="5769204" cy="3886250"/>
          </a:xfrm>
        </p:spPr>
        <p:txBody>
          <a:bodyPr>
            <a:no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я в кусты зашла –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Подосиновик нашла,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 лисички, боровик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зелёных моховик.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я нашла грибов?</a:t>
            </a:r>
            <a:endParaRPr lang="ru-RU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кого ответ готов?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141368C1-7455-4A2A-A416-D1AB6F65142C}"/>
              </a:ext>
            </a:extLst>
          </p:cNvPr>
          <p:cNvSpPr/>
          <p:nvPr/>
        </p:nvSpPr>
        <p:spPr>
          <a:xfrm>
            <a:off x="1376714" y="223723"/>
            <a:ext cx="8029645" cy="15641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«Весёлые задачи»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565E7384-B933-4062-90FE-5C373BE0B350}"/>
              </a:ext>
            </a:extLst>
          </p:cNvPr>
          <p:cNvSpPr txBox="1">
            <a:spLocks/>
          </p:cNvSpPr>
          <p:nvPr/>
        </p:nvSpPr>
        <p:spPr>
          <a:xfrm>
            <a:off x="3055087" y="5475599"/>
            <a:ext cx="1073853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05FBC424-AD8E-4862-A8D8-7A49FE6D2B5C}"/>
              </a:ext>
            </a:extLst>
          </p:cNvPr>
          <p:cNvSpPr txBox="1">
            <a:spLocks/>
          </p:cNvSpPr>
          <p:nvPr/>
        </p:nvSpPr>
        <p:spPr>
          <a:xfrm>
            <a:off x="10653091" y="5960147"/>
            <a:ext cx="1073853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</p:spTree>
    <p:extLst>
      <p:ext uri="{BB962C8B-B14F-4D97-AF65-F5344CB8AC3E}">
        <p14:creationId xmlns="" xmlns:p14="http://schemas.microsoft.com/office/powerpoint/2010/main" val="31635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68AC57-2B04-4C23-82B6-186AE67C3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5616" y="5947389"/>
            <a:ext cx="2526384" cy="82391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грибов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6556493-0A16-4A1B-850C-EFDEA647D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39" y="2674757"/>
            <a:ext cx="10289357" cy="3684588"/>
          </a:xfrm>
        </p:spPr>
        <p:txBody>
          <a:bodyPr>
            <a:no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Внимательно послушайте задачку: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Шла лисичка по тропинке и несла в своей корзинке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Пять опят, три лисички, семь орехов, рукавички,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Подберезовик, листок и широкий поясок.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кого ответ готов? Сколько в корзинке грибов?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87202F44-CAFD-422E-9834-DF570D815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750" y="1216326"/>
            <a:ext cx="3395233" cy="2451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EEF9C156-E4EB-4481-B6DD-4D88EB4EF8A3}"/>
              </a:ext>
            </a:extLst>
          </p:cNvPr>
          <p:cNvSpPr/>
          <p:nvPr/>
        </p:nvSpPr>
        <p:spPr>
          <a:xfrm>
            <a:off x="1376714" y="223723"/>
            <a:ext cx="8029645" cy="15641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«Весёлые задачи»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32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FFD1963-EADA-4045-B8B5-E87A8FC96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2876" y="4464266"/>
            <a:ext cx="4265764" cy="2210856"/>
          </a:xfrm>
        </p:spPr>
        <p:txBody>
          <a:bodyPr>
            <a:norm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физкультура?</a:t>
            </a:r>
          </a:p>
          <a:p>
            <a:pPr marL="0" indent="0">
              <a:lnSpc>
                <a:spcPts val="1470"/>
              </a:lnSpc>
              <a:buNone/>
            </a:pPr>
            <a:endParaRPr lang="ru-RU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Тренировка и игра.</a:t>
            </a:r>
          </a:p>
          <a:p>
            <a:pPr marL="0" indent="0">
              <a:lnSpc>
                <a:spcPts val="1470"/>
              </a:lnSpc>
              <a:buNone/>
            </a:pPr>
            <a:endParaRPr lang="ru-RU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физкультура?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</a:t>
            </a: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-куль, и -ту, и -</a:t>
            </a:r>
            <a:r>
              <a:rPr lang="ru-RU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</a:t>
            </a:r>
            <a:r>
              <a:rPr lang="ru-RU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AEB04204-84F6-484E-9E8C-116E3BABE271}"/>
              </a:ext>
            </a:extLst>
          </p:cNvPr>
          <p:cNvSpPr/>
          <p:nvPr/>
        </p:nvSpPr>
        <p:spPr>
          <a:xfrm>
            <a:off x="1558766" y="235131"/>
            <a:ext cx="8974318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Физической культуры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30.userapi.com/impg/X643qLiDO2aQDvXZLDUNAPElmunTNgkrcF_fZg/7WY2EKoaDTc.jpg?size=1280x960&amp;quality=95&amp;sign=f975d6c764361ff2f369222f6f462804&amp;type=album"/>
          <p:cNvPicPr>
            <a:picLocks noChangeAspect="1" noChangeArrowheads="1"/>
          </p:cNvPicPr>
          <p:nvPr/>
        </p:nvPicPr>
        <p:blipFill>
          <a:blip r:embed="rId2" cstate="print"/>
          <a:srcRect l="1528" t="34009" r="9686"/>
          <a:stretch>
            <a:fillRect/>
          </a:stretch>
        </p:blipFill>
        <p:spPr bwMode="auto">
          <a:xfrm>
            <a:off x="222068" y="2076995"/>
            <a:ext cx="7076877" cy="3944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73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A3FA46-38A4-4DA9-BEF5-7B27E214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C16D6FA-79E7-40B3-A889-E1FF10516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A150B1-3468-43BD-89B4-382E33F66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366" t="21031" r="11547" b="12852"/>
          <a:stretch/>
        </p:blipFill>
        <p:spPr>
          <a:xfrm>
            <a:off x="673198" y="146817"/>
            <a:ext cx="10832904" cy="648895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8CC5E207-6B8E-4123-9CCE-9A175C868D9C}"/>
              </a:ext>
            </a:extLst>
          </p:cNvPr>
          <p:cNvSpPr/>
          <p:nvPr/>
        </p:nvSpPr>
        <p:spPr>
          <a:xfrm>
            <a:off x="2818614" y="4562475"/>
            <a:ext cx="6617617" cy="1706350"/>
          </a:xfrm>
          <a:prstGeom prst="roundRect">
            <a:avLst/>
          </a:prstGeom>
          <a:solidFill>
            <a:srgbClr val="F3F8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«Весёлая </a:t>
            </a:r>
            <a:r>
              <a:rPr lang="ru-RU" sz="3200" b="1" dirty="0" err="1">
                <a:solidFill>
                  <a:srgbClr val="FF0000"/>
                </a:solidFill>
              </a:rPr>
              <a:t>мульт.зарядка</a:t>
            </a:r>
            <a:r>
              <a:rPr lang="ru-RU" sz="3200" b="1" dirty="0">
                <a:solidFill>
                  <a:srgbClr val="FF0000"/>
                </a:solidFill>
              </a:rPr>
              <a:t>» </a:t>
            </a:r>
            <a:r>
              <a:rPr lang="ru-RU" sz="3200" dirty="0">
                <a:solidFill>
                  <a:srgbClr val="FF0000"/>
                </a:solidFill>
              </a:rPr>
              <a:t>видеоролик</a:t>
            </a:r>
          </a:p>
        </p:txBody>
      </p:sp>
    </p:spTree>
    <p:extLst>
      <p:ext uri="{BB962C8B-B14F-4D97-AF65-F5344CB8AC3E}">
        <p14:creationId xmlns="" xmlns:p14="http://schemas.microsoft.com/office/powerpoint/2010/main" val="36957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CE3814-629A-4442-9131-4086F97F3D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1B72746-3353-4615-A2B2-377F8107F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616" y="1409098"/>
            <a:ext cx="5181600" cy="2878138"/>
          </a:xfrm>
        </p:spPr>
        <p:txBody>
          <a:bodyPr/>
          <a:lstStyle/>
          <a:p>
            <a:pPr marL="0" indent="0">
              <a:lnSpc>
                <a:spcPts val="1470"/>
              </a:lnSpc>
              <a:buNone/>
            </a:pPr>
            <a:endParaRPr lang="ru-RU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Окружающий мир учил нас</a:t>
            </a:r>
          </a:p>
          <a:p>
            <a:pPr marL="0" indent="0">
              <a:lnSpc>
                <a:spcPts val="1470"/>
              </a:lnSpc>
              <a:buNone/>
            </a:pPr>
            <a:endParaRPr lang="ru-RU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Любить и наблюдать природу,</a:t>
            </a:r>
          </a:p>
          <a:p>
            <a:pPr marL="0" indent="0">
              <a:lnSpc>
                <a:spcPts val="1470"/>
              </a:lnSpc>
              <a:buNone/>
            </a:pPr>
            <a:endParaRPr lang="ru-RU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Зверей и птиц не обижать,</a:t>
            </a:r>
          </a:p>
          <a:p>
            <a:pPr marL="0" indent="0">
              <a:lnSpc>
                <a:spcPts val="1470"/>
              </a:lnSpc>
              <a:buNone/>
            </a:pPr>
            <a:endParaRPr lang="ru-RU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Беречь и лес, и воду!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41DBCDEC-6B80-4DBE-A0FC-B8330408D0B6}"/>
              </a:ext>
            </a:extLst>
          </p:cNvPr>
          <p:cNvSpPr/>
          <p:nvPr/>
        </p:nvSpPr>
        <p:spPr>
          <a:xfrm>
            <a:off x="2814319" y="193040"/>
            <a:ext cx="7621519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Окружающего мира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E3B07446-F03C-4A4F-89D0-8E6A808B2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14" b="5066"/>
          <a:stretch/>
        </p:blipFill>
        <p:spPr bwMode="auto">
          <a:xfrm>
            <a:off x="235369" y="1676400"/>
            <a:ext cx="6172416" cy="4988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9A024841-B25B-4B46-98F7-EA422EAB6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" t="21588" r="5889" b="12592"/>
          <a:stretch/>
        </p:blipFill>
        <p:spPr bwMode="auto">
          <a:xfrm>
            <a:off x="7010616" y="4184427"/>
            <a:ext cx="4624489" cy="256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26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71.userapi.com/impg/lXIGrdO8qzC9wdIQYKPEsmce_am7oPsvkmRIvw/hVSiEyBwjuY.jpg?size=1280x960&amp;quality=95&amp;sign=0c99ca4bd42ec2c48a3eb217e7e1860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65" y="195942"/>
            <a:ext cx="3361507" cy="2521131"/>
          </a:xfrm>
          <a:prstGeom prst="rect">
            <a:avLst/>
          </a:prstGeom>
          <a:noFill/>
        </p:spPr>
      </p:pic>
      <p:pic>
        <p:nvPicPr>
          <p:cNvPr id="47108" name="Picture 4" descr="https://sun9-46.userapi.com/impg/bBvjwinWgnh4vZ2IdjQtqbuA556mKOsXnjZUmA/_nujUJARs_s.jpg?size=1280x960&amp;quality=95&amp;sign=812a0c590049c39023078219fbf459a8&amp;type=album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283437" y="378509"/>
            <a:ext cx="3170338" cy="2377754"/>
          </a:xfrm>
          <a:prstGeom prst="rect">
            <a:avLst/>
          </a:prstGeom>
          <a:noFill/>
        </p:spPr>
      </p:pic>
      <p:pic>
        <p:nvPicPr>
          <p:cNvPr id="47110" name="Picture 6" descr="https://sun9-27.userapi.com/impg/PL3lt8ebQ5hdjVZeLd0RC7AnR6c_rxFdHASo9w/Pv-Dtf__bxI.jpg?size=1280x960&amp;quality=95&amp;sign=011df93aa96876fd8dd776b340da6493&amp;type=album"/>
          <p:cNvPicPr>
            <a:picLocks noChangeAspect="1" noChangeArrowheads="1"/>
          </p:cNvPicPr>
          <p:nvPr/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 bwMode="auto">
          <a:xfrm>
            <a:off x="8177349" y="404069"/>
            <a:ext cx="3136257" cy="2352194"/>
          </a:xfrm>
          <a:prstGeom prst="rect">
            <a:avLst/>
          </a:prstGeom>
          <a:noFill/>
        </p:spPr>
      </p:pic>
      <p:pic>
        <p:nvPicPr>
          <p:cNvPr id="47112" name="Picture 8" descr="https://sun9-7.userapi.com/impg/6jeZBK09CuWUDiqxpahR45k263xq9MP3VRMjCA/mRrFB5NiCE0.jpg?size=810x1080&amp;quality=95&amp;sign=28162d0455b8043be67e2199674e4bad&amp;type=album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t="18755"/>
          <a:stretch>
            <a:fillRect/>
          </a:stretch>
        </p:blipFill>
        <p:spPr bwMode="auto">
          <a:xfrm>
            <a:off x="782593" y="3211310"/>
            <a:ext cx="3149328" cy="3411559"/>
          </a:xfrm>
          <a:prstGeom prst="rect">
            <a:avLst/>
          </a:prstGeom>
          <a:noFill/>
        </p:spPr>
      </p:pic>
      <p:pic>
        <p:nvPicPr>
          <p:cNvPr id="47114" name="Picture 10" descr="https://sun9-5.userapi.com/impg/qOVdXyCaLKDcgoqxwWPOYtrSKY4F5h-HJ-nhBA/knjJFZRcb1U.jpg?size=810x1080&amp;quality=95&amp;sign=41dd25eeb7639203fa8dde7f445423a6&amp;type=album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t="17856"/>
          <a:stretch>
            <a:fillRect/>
          </a:stretch>
        </p:blipFill>
        <p:spPr bwMode="auto">
          <a:xfrm>
            <a:off x="4414066" y="3197201"/>
            <a:ext cx="3175454" cy="3477917"/>
          </a:xfrm>
          <a:prstGeom prst="rect">
            <a:avLst/>
          </a:prstGeom>
          <a:noFill/>
        </p:spPr>
      </p:pic>
      <p:pic>
        <p:nvPicPr>
          <p:cNvPr id="47116" name="Picture 12" descr="https://sun9-8.userapi.com/impg/DWFh88b3v5qhenzknmkbl_qWsxGl3h8-1-AePQ/ZPokmEX8e4U.jpg?size=810x1080&amp;quality=95&amp;sign=e4140eb0392e8d05d661ac524bdeebde&amp;type=album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l="11335" t="15598" b="7673"/>
          <a:stretch>
            <a:fillRect/>
          </a:stretch>
        </p:blipFill>
        <p:spPr bwMode="auto">
          <a:xfrm>
            <a:off x="8373291" y="3180305"/>
            <a:ext cx="3017519" cy="3481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165C8E8-8A7A-416E-9BCF-5A19AB1F8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4428" y="1834312"/>
            <a:ext cx="5157787" cy="21890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Друзья, задам я вам вопрос,</a:t>
            </a:r>
            <a:endParaRPr lang="ru-RU" sz="3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вы над ним подумайте,</a:t>
            </a:r>
            <a:endParaRPr lang="ru-RU" sz="3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Одно из двух – да или нет –</a:t>
            </a:r>
            <a:endParaRPr lang="ru-RU" sz="3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Ответьте вслух!</a:t>
            </a:r>
            <a:endParaRPr lang="ru-RU" sz="3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Готовы, дети? Хором…ДА!</a:t>
            </a:r>
            <a:endParaRPr lang="ru-RU" sz="3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D9C8BB4-B23B-4266-8D85-6D2A183AF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1834312"/>
            <a:ext cx="4278948" cy="49015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Скажи, приветствуя рассвет,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Поёт ли сом усатый?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А, рассекая гладь пруда,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Умеют гуси плавать?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если солнцем снег согрет,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Он станет льдом холодным?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Ответь, а может резеда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Цвести в саду зимою?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крокодил собрать букет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Из белых лилий может?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Верблюд способен, дай ответ,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Идти три дня без пищи?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 конце спросить пришла пора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вам понравилась игра</a:t>
            </a:r>
            <a:r>
              <a:rPr lang="ru-RU" sz="2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87EC6868-0904-4E92-8091-9902CBC311BF}"/>
              </a:ext>
            </a:extLst>
          </p:cNvPr>
          <p:cNvSpPr/>
          <p:nvPr/>
        </p:nvSpPr>
        <p:spPr>
          <a:xfrm>
            <a:off x="523274" y="122123"/>
            <a:ext cx="10337766" cy="15641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Игра «Хитрая рифма»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780CD3-E86F-4842-8A1F-236A66C03755}"/>
              </a:ext>
            </a:extLst>
          </p:cNvPr>
          <p:cNvSpPr txBox="1"/>
          <p:nvPr/>
        </p:nvSpPr>
        <p:spPr>
          <a:xfrm>
            <a:off x="1134428" y="4171354"/>
            <a:ext cx="40487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Коль вы находчивы сполна,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Поможет рифма, но она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Настолько хитрая у нас,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Что может с толку сбить подчас.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Готовы, дети? Хором: ... Да!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28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36C3C8A2-A430-43F0-93A5-F1E49A648491}"/>
              </a:ext>
            </a:extLst>
          </p:cNvPr>
          <p:cNvSpPr/>
          <p:nvPr/>
        </p:nvSpPr>
        <p:spPr>
          <a:xfrm>
            <a:off x="1056640" y="365125"/>
            <a:ext cx="10129519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Изобразительного искусства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Irina\Desktop\11.gif">
            <a:extLst>
              <a:ext uri="{FF2B5EF4-FFF2-40B4-BE49-F238E27FC236}">
                <a16:creationId xmlns="" xmlns:a16="http://schemas.microsoft.com/office/drawing/2014/main" id="{997D3544-F808-4873-8173-C514AD03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43" y="1699113"/>
            <a:ext cx="4904710" cy="4988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C93CEEC3-B91C-4BE3-856B-29FFE309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73326" y="4039324"/>
            <a:ext cx="2984191" cy="2653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0DCD9FB-9EAC-42D6-A6D0-4152F2FF76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00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42.userapi.com/impg/VwnqcgoqSQe-Y0QaU5IkexS6JavNBv4PArvFYg/BWvI_V-DpLI.jpg?size=1280x853&amp;quality=95&amp;sign=9cab4b5e4ad0d555decdde44973cbccb&amp;type=album"/>
          <p:cNvPicPr>
            <a:picLocks noChangeAspect="1" noChangeArrowheads="1"/>
          </p:cNvPicPr>
          <p:nvPr/>
        </p:nvPicPr>
        <p:blipFill>
          <a:blip r:embed="rId2" cstate="print"/>
          <a:srcRect t="24604"/>
          <a:stretch>
            <a:fillRect/>
          </a:stretch>
        </p:blipFill>
        <p:spPr bwMode="auto">
          <a:xfrm>
            <a:off x="1608475" y="1449977"/>
            <a:ext cx="10477395" cy="5264333"/>
          </a:xfrm>
          <a:prstGeom prst="rect">
            <a:avLst/>
          </a:prstGeom>
          <a:noFill/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CFA725D-0251-4196-81DA-FD84B66EBFDB}"/>
              </a:ext>
            </a:extLst>
          </p:cNvPr>
          <p:cNvSpPr/>
          <p:nvPr/>
        </p:nvSpPr>
        <p:spPr>
          <a:xfrm>
            <a:off x="3411920" y="201939"/>
            <a:ext cx="6334813" cy="7959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Comic Sans MS" pitchFamily="66" charset="0"/>
              </a:rPr>
              <a:t>ЗДРАВСТВУЙ, ШКОЛА!</a:t>
            </a:r>
            <a:endParaRPr lang="ru-RU" sz="3600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702F88D-A3DC-4AEF-8F14-ECE3A1F3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01">
            <a:off x="257161" y="84747"/>
            <a:ext cx="2262601" cy="2241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34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sun9-3.userapi.com/impg/sFM0XQMRgW_Eqe9o1hKkX4WYv5KZfKKu0jp-Hg/tFYZMGBTKRA.jpg?size=1280x960&amp;quality=95&amp;sign=3b92a81b84e6f4a7b28d80802f495083&amp;type=album"/>
          <p:cNvPicPr>
            <a:picLocks noChangeAspect="1" noChangeArrowheads="1"/>
          </p:cNvPicPr>
          <p:nvPr/>
        </p:nvPicPr>
        <p:blipFill>
          <a:blip r:embed="rId2" cstate="print"/>
          <a:srcRect t="33420"/>
          <a:stretch>
            <a:fillRect/>
          </a:stretch>
        </p:blipFill>
        <p:spPr bwMode="auto">
          <a:xfrm>
            <a:off x="216534" y="3423918"/>
            <a:ext cx="6458586" cy="3225078"/>
          </a:xfrm>
          <a:prstGeom prst="rect">
            <a:avLst/>
          </a:prstGeom>
          <a:noFill/>
        </p:spPr>
      </p:pic>
      <p:pic>
        <p:nvPicPr>
          <p:cNvPr id="49156" name="Picture 4" descr="https://sun9-75.userapi.com/impg/vP0D5MuMOQvMl6vejbHGr28ln8hoJRnxMkXjpQ/wbL7YOo4Alw.jpg?size=1280x960&amp;quality=95&amp;sign=b8ec388ad9d1a61b5ad028656f7c1c03&amp;type=album"/>
          <p:cNvPicPr>
            <a:picLocks noChangeAspect="1" noChangeArrowheads="1"/>
          </p:cNvPicPr>
          <p:nvPr/>
        </p:nvPicPr>
        <p:blipFill>
          <a:blip r:embed="rId3" cstate="print"/>
          <a:srcRect t="20078"/>
          <a:stretch>
            <a:fillRect/>
          </a:stretch>
        </p:blipFill>
        <p:spPr bwMode="auto">
          <a:xfrm>
            <a:off x="6843767" y="3422469"/>
            <a:ext cx="5100039" cy="3226526"/>
          </a:xfrm>
          <a:prstGeom prst="rect">
            <a:avLst/>
          </a:prstGeom>
          <a:noFill/>
        </p:spPr>
      </p:pic>
      <p:pic>
        <p:nvPicPr>
          <p:cNvPr id="49160" name="Picture 8" descr="https://sun9-33.userapi.com/impg/EFYd9TZ48famwF_Fc_S4JFjJxZvWIHminW6GWQ/89QQPjfjTv8.jpg?size=1280x960&amp;quality=95&amp;sign=5b44a3e7017cc8bcda5d96699921840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192" y="261258"/>
            <a:ext cx="3866605" cy="2899954"/>
          </a:xfrm>
          <a:prstGeom prst="rect">
            <a:avLst/>
          </a:prstGeom>
          <a:noFill/>
        </p:spPr>
      </p:pic>
      <p:pic>
        <p:nvPicPr>
          <p:cNvPr id="49162" name="Picture 10" descr="https://sun9-9.userapi.com/impg/SwV5Qgm-M04AYsGVw-sLHcrXR4KwT7V7tjFV9A/sPVfYux21c4.jpg?size=1280x960&amp;quality=95&amp;sign=e0130727894b8487997a094317efe286&amp;type=album"/>
          <p:cNvPicPr>
            <a:picLocks noChangeAspect="1" noChangeArrowheads="1"/>
          </p:cNvPicPr>
          <p:nvPr/>
        </p:nvPicPr>
        <p:blipFill>
          <a:blip r:embed="rId5" cstate="print"/>
          <a:srcRect t="19257" r="1526" b="9090"/>
          <a:stretch>
            <a:fillRect/>
          </a:stretch>
        </p:blipFill>
        <p:spPr bwMode="auto">
          <a:xfrm>
            <a:off x="6046922" y="287382"/>
            <a:ext cx="5265511" cy="2873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81FA94-1233-4410-9252-86A212794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2514601"/>
            <a:ext cx="7818120" cy="4744720"/>
          </a:xfrm>
        </p:spPr>
        <p:txBody>
          <a:bodyPr>
            <a:norm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Полдня рисовал я красавца – коня.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все за рисунок хвалили меня.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Сначала мне мама сказала словечко: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«Чудесная, Мишенька, вышла овечка!»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с тем же рисунком я к папе пошёл.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папа сказал мне: «Отличный козёл!»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Потом похвалила малышка-сестрёнка: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«Ты очень красивого сделал котёнка».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братец мой старший меня похвалил:</a:t>
            </a:r>
            <a:endParaRPr lang="ru-RU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Зевнул и сказал: «Неплохой крокодил!»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FD857ECC-740F-431A-B72C-0A10AD34870D}"/>
              </a:ext>
            </a:extLst>
          </p:cNvPr>
          <p:cNvSpPr/>
          <p:nvPr/>
        </p:nvSpPr>
        <p:spPr>
          <a:xfrm>
            <a:off x="2448560" y="122123"/>
            <a:ext cx="8412480" cy="18489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Стихотворение</a:t>
            </a:r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5400" dirty="0">
                <a:solidFill>
                  <a:srgbClr val="7030A0"/>
                </a:solidFill>
                <a:latin typeface="Comic Sans MS" panose="030F0702030302020204" pitchFamily="66" charset="0"/>
              </a:rPr>
              <a:t>«Урок рисования»</a:t>
            </a:r>
            <a:endParaRPr lang="ru-RU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DD04F4F-AC71-48D0-BA3C-7A98F0CE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41525" y="3917201"/>
            <a:ext cx="2984191" cy="2653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1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D06EC6-3CB5-4C14-83AF-2BCB5BE61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0E6BFA-0F8D-44A2-8D54-CAC0213FAC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EAA30E7-1F84-447D-BD77-DC0136452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6832" y="1932687"/>
            <a:ext cx="58978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окончен первый класс,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интересен был для  нас.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буквы с цифрами писали,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сложные решали .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вернёмся в сентябре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Встретим осень во дворе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путь отправимся на </a:t>
            </a:r>
          </a:p>
          <a:p>
            <a:pPr marL="0" indent="0"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школьном корабле!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AC702A0B-035D-416D-938E-73CBF94B7EA7}"/>
              </a:ext>
            </a:extLst>
          </p:cNvPr>
          <p:cNvSpPr/>
          <p:nvPr/>
        </p:nvSpPr>
        <p:spPr>
          <a:xfrm>
            <a:off x="1056640" y="365125"/>
            <a:ext cx="10129519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Технологии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Irina\Desktop\15.gif">
            <a:extLst>
              <a:ext uri="{FF2B5EF4-FFF2-40B4-BE49-F238E27FC236}">
                <a16:creationId xmlns="" xmlns:a16="http://schemas.microsoft.com/office/drawing/2014/main" id="{4B9E28A4-D2A3-4792-A4B3-89057CD4AE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8" y="1825625"/>
            <a:ext cx="5688632" cy="4835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52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un9-79.userapi.com/impg/aEMKcFvDiNHOMoDHjhmf2fMVJG3EwSH9G_z8kw/xhPjmW-vwog.jpg?size=1280x960&amp;quality=95&amp;sign=349ad47298caea9a139cd4f55d9c6d2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350" y="130627"/>
            <a:ext cx="5097689" cy="3823267"/>
          </a:xfrm>
          <a:prstGeom prst="rect">
            <a:avLst/>
          </a:prstGeom>
          <a:noFill/>
        </p:spPr>
      </p:pic>
      <p:pic>
        <p:nvPicPr>
          <p:cNvPr id="48132" name="Picture 4" descr="https://sun9-71.userapi.com/impg/I6ayastsxtgx06wgiAz3E8y_7iYIRxGz89Oxdg/bUgL28LoyqQ.jpg?size=1280x960&amp;quality=95&amp;sign=fce286b936f2aab8b5795c75efad4ed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6226" y="4101738"/>
            <a:ext cx="3431177" cy="2573383"/>
          </a:xfrm>
          <a:prstGeom prst="rect">
            <a:avLst/>
          </a:prstGeom>
          <a:noFill/>
        </p:spPr>
      </p:pic>
      <p:pic>
        <p:nvPicPr>
          <p:cNvPr id="48134" name="Picture 6" descr="https://sun9-54.userapi.com/impg/hIxzly3SbvcIObLLhxOvrvA8Ag6WPFBUoFwQ6A/aB__kRVv0_k.jpg?size=1280x960&amp;quality=95&amp;sign=7488bfb359c7d755c097e26990da29a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05" y="4115846"/>
            <a:ext cx="3412365" cy="2559274"/>
          </a:xfrm>
          <a:prstGeom prst="rect">
            <a:avLst/>
          </a:prstGeom>
          <a:noFill/>
        </p:spPr>
      </p:pic>
      <p:pic>
        <p:nvPicPr>
          <p:cNvPr id="48136" name="Picture 8" descr="https://sun9-36.userapi.com/impg/ZhJcuevpkAnW140W6laSGMEgafs-sOPdzY6kCw/7Mrgdde3xWI.jpg?size=810x1080&amp;quality=95&amp;sign=9f1b1e2faf75c276f944fc2dc54b9fbb&amp;type=album"/>
          <p:cNvPicPr>
            <a:picLocks noChangeAspect="1" noChangeArrowheads="1"/>
          </p:cNvPicPr>
          <p:nvPr/>
        </p:nvPicPr>
        <p:blipFill>
          <a:blip r:embed="rId5" cstate="print"/>
          <a:srcRect b="16434"/>
          <a:stretch>
            <a:fillRect/>
          </a:stretch>
        </p:blipFill>
        <p:spPr bwMode="auto">
          <a:xfrm>
            <a:off x="4829428" y="4101737"/>
            <a:ext cx="2321308" cy="2586446"/>
          </a:xfrm>
          <a:prstGeom prst="rect">
            <a:avLst/>
          </a:prstGeom>
          <a:noFill/>
        </p:spPr>
      </p:pic>
      <p:pic>
        <p:nvPicPr>
          <p:cNvPr id="48138" name="Picture 10" descr="https://sun9-76.userapi.com/impg/2fMHAqbIK5E-wlwWMkyZ8AQLpSJDCuFZiPmmYw/YTf3yauzgEs.jpg?size=1280x960&amp;quality=95&amp;sign=94506736ce32d8bbf2ad2398c4eac83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08869" y="861832"/>
            <a:ext cx="3095141" cy="2321356"/>
          </a:xfrm>
          <a:prstGeom prst="rect">
            <a:avLst/>
          </a:prstGeom>
          <a:noFill/>
        </p:spPr>
      </p:pic>
      <p:pic>
        <p:nvPicPr>
          <p:cNvPr id="48140" name="Picture 12" descr="https://sun9-79.userapi.com/impg/m99R2R8EtP5AyK4wRTdMKzqtpZfML1z4GwPjtA/_9PLl9TwcQ4.jpg?size=1280x960&amp;quality=95&amp;sign=4671518d4e8eda6e876520685d8dfdd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447" y="796518"/>
            <a:ext cx="3257427" cy="2443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1197D77-46A6-4EF6-A21E-A222AD759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254" y="2284731"/>
            <a:ext cx="3884612" cy="8239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950E119-EBDB-487A-9DC0-EACA5C4E2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9645" y="2839552"/>
            <a:ext cx="5183188" cy="36845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Лето Лиза отдыхала,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 руки книжку не брала,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Ручкой руки не марала,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лишь только отдыхала,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Отдыхала как могла.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 сентябре вернулась в класс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Наша Лиза – вот так раз!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Позабыла Лиза буквы!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AE962FFD-B057-433F-9F1C-3661E263C19C}"/>
              </a:ext>
            </a:extLst>
          </p:cNvPr>
          <p:cNvSpPr/>
          <p:nvPr/>
        </p:nvSpPr>
        <p:spPr>
          <a:xfrm>
            <a:off x="2448560" y="122123"/>
            <a:ext cx="8412480" cy="18489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Стихотворение</a:t>
            </a:r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5400" dirty="0">
                <a:solidFill>
                  <a:srgbClr val="7030A0"/>
                </a:solidFill>
                <a:latin typeface="Comic Sans MS" panose="030F0702030302020204" pitchFamily="66" charset="0"/>
              </a:rPr>
              <a:t>«Лизины каникулы»</a:t>
            </a:r>
            <a:endParaRPr lang="ru-RU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2954C2-93B0-41AF-9216-13EBD0792EB9}"/>
              </a:ext>
            </a:extLst>
          </p:cNvPr>
          <p:cNvSpPr txBox="1"/>
          <p:nvPr/>
        </p:nvSpPr>
        <p:spPr>
          <a:xfrm>
            <a:off x="6654800" y="2696687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 прочесть, не написать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два плюс два сложить не в силах,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задачи как решать?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Что ж, придётся нашу Лизу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Снова в первый класс сажать.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Ты не будь таким как Лиза,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Отдыхая, не забудь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То, что книга – это тоже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Твой надёжный добрый друг.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566CCA2-1FD0-413C-A11B-DA7C67FE0B34}"/>
              </a:ext>
            </a:extLst>
          </p:cNvPr>
          <p:cNvSpPr txBox="1"/>
          <p:nvPr/>
        </p:nvSpPr>
        <p:spPr>
          <a:xfrm>
            <a:off x="3467100" y="1994651"/>
            <a:ext cx="637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оно какое наше лето!</a:t>
            </a:r>
          </a:p>
        </p:txBody>
      </p:sp>
    </p:spTree>
    <p:extLst>
      <p:ext uri="{BB962C8B-B14F-4D97-AF65-F5344CB8AC3E}">
        <p14:creationId xmlns="" xmlns:p14="http://schemas.microsoft.com/office/powerpoint/2010/main" val="26233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97BB68-B94B-4CEE-8C4A-8AF44E35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BCB339B-FD42-4467-BBE1-6C71CF5A2BC8}"/>
              </a:ext>
            </a:extLst>
          </p:cNvPr>
          <p:cNvSpPr/>
          <p:nvPr/>
        </p:nvSpPr>
        <p:spPr>
          <a:xfrm>
            <a:off x="1028782" y="287798"/>
            <a:ext cx="10129519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Ура! Мы второклассники!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0F51B7A-59D4-4FAB-8733-635620AAE5AE}"/>
              </a:ext>
            </a:extLst>
          </p:cNvPr>
          <p:cNvSpPr txBox="1"/>
          <p:nvPr/>
        </p:nvSpPr>
        <p:spPr>
          <a:xfrm>
            <a:off x="6093542" y="3373967"/>
            <a:ext cx="60984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Поздравляем Вас всех</a:t>
            </a:r>
          </a:p>
          <a:p>
            <a:pPr algn="ctr"/>
            <a:r>
              <a:rPr lang="ru-RU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окончанием </a:t>
            </a:r>
          </a:p>
          <a:p>
            <a:pPr algn="ctr"/>
            <a:r>
              <a:rPr lang="ru-RU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учебного года! </a:t>
            </a:r>
            <a:endParaRPr lang="ru-RU" sz="4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C7480BA5-196E-4731-9464-EEB4C61A9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821">
            <a:off x="10226978" y="1337147"/>
            <a:ext cx="1460269" cy="1704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877DA4F7-40CC-45BB-A286-92AB02304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3" y="2625338"/>
            <a:ext cx="6371139" cy="3944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040883DD-82DC-4EEF-B2FA-17D59B54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92919" y="4558918"/>
            <a:ext cx="2434087" cy="2164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12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20A232-39F7-4907-9710-E26FBB65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7" y="50744"/>
            <a:ext cx="9327037" cy="94346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раз – в первый класс!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735B30CF-7D5A-42CC-B71E-E5E045A56718}"/>
              </a:ext>
            </a:extLst>
          </p:cNvPr>
          <p:cNvSpPr/>
          <p:nvPr/>
        </p:nvSpPr>
        <p:spPr>
          <a:xfrm>
            <a:off x="425822" y="5159964"/>
            <a:ext cx="3469064" cy="1490538"/>
          </a:xfrm>
          <a:prstGeom prst="roundRect">
            <a:avLst/>
          </a:prstGeom>
          <a:solidFill>
            <a:srgbClr val="61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Самый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трудный 1-й класс.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Всех труднее 1-й класс!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Потому что в первый раз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попали в 1-й класс!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698" name="Picture 2" descr="https://sun9-24.userapi.com/impg/mOWYJl65ReBJCJqGcA1vr_rbpYczy1oj4_CDfQ/qYsygvmmY_w.jpg?size=1280x853&amp;quality=95&amp;sign=4be7e66185b684fb04a08dc1f45ca50f&amp;type=album"/>
          <p:cNvPicPr>
            <a:picLocks noChangeAspect="1" noChangeArrowheads="1"/>
          </p:cNvPicPr>
          <p:nvPr/>
        </p:nvPicPr>
        <p:blipFill>
          <a:blip r:embed="rId2" cstate="print"/>
          <a:srcRect r="5580"/>
          <a:stretch>
            <a:fillRect/>
          </a:stretch>
        </p:blipFill>
        <p:spPr bwMode="auto">
          <a:xfrm>
            <a:off x="4336868" y="1266286"/>
            <a:ext cx="7589521" cy="5356581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022812AC-AF7F-44F5-84F6-7221E9BF05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" y="1711234"/>
            <a:ext cx="3812676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61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rina\Desktop\1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" y="1584088"/>
            <a:ext cx="4511182" cy="4511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09257D-5984-4C91-AD25-AFDD5582D16A}"/>
              </a:ext>
            </a:extLst>
          </p:cNvPr>
          <p:cNvSpPr txBox="1"/>
          <p:nvPr/>
        </p:nvSpPr>
        <p:spPr>
          <a:xfrm>
            <a:off x="5571535" y="2360046"/>
            <a:ext cx="609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же предметы</a:t>
            </a:r>
          </a:p>
          <a:p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мы изучаем в школе?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D8B6F45F-825D-400B-8B75-975B1BA1F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05" t="18503" r="21492"/>
          <a:stretch/>
        </p:blipFill>
        <p:spPr bwMode="auto">
          <a:xfrm>
            <a:off x="4522839" y="4336333"/>
            <a:ext cx="7669161" cy="2499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7823E145-0984-4179-A0CA-F8EA1474090D}"/>
              </a:ext>
            </a:extLst>
          </p:cNvPr>
          <p:cNvSpPr/>
          <p:nvPr/>
        </p:nvSpPr>
        <p:spPr>
          <a:xfrm>
            <a:off x="735005" y="164086"/>
            <a:ext cx="10934988" cy="13587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вам расскажем о том, чему мы учились в 1 классе.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9161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atem.in.ua/formuvannya-movlennyevoyi-kompetentnosti-ditej-doshkilenogo-vi/627570_html_m710b4dda.png">
            <a:extLst>
              <a:ext uri="{FF2B5EF4-FFF2-40B4-BE49-F238E27FC236}">
                <a16:creationId xmlns="" xmlns:a16="http://schemas.microsoft.com/office/drawing/2014/main" id="{8D3849A9-D49A-45CE-A72C-34174A75EA7B}"/>
              </a:ext>
            </a:extLst>
          </p:cNvPr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153" y="1253975"/>
            <a:ext cx="22669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D35AE65-8F54-4098-B43A-CB7ADC3F4A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03" y="1004634"/>
            <a:ext cx="6431099" cy="4227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3E1B996F-2E1F-4DFE-86AA-47BCAD9397B2}"/>
              </a:ext>
            </a:extLst>
          </p:cNvPr>
          <p:cNvSpPr/>
          <p:nvPr/>
        </p:nvSpPr>
        <p:spPr>
          <a:xfrm>
            <a:off x="3141477" y="4699262"/>
            <a:ext cx="5433709" cy="205504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Букв сначала мы не знали, </a:t>
            </a:r>
          </a:p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мамы сказки нам читали. </a:t>
            </a:r>
          </a:p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А теперь читаем сами – </a:t>
            </a:r>
          </a:p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подружились сказки с нами.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9D95149D-EFE6-4ED8-B578-E4C00596EF71}"/>
              </a:ext>
            </a:extLst>
          </p:cNvPr>
          <p:cNvSpPr/>
          <p:nvPr/>
        </p:nvSpPr>
        <p:spPr>
          <a:xfrm>
            <a:off x="1517715" y="103695"/>
            <a:ext cx="8974318" cy="12160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Литературного чтения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1A85C214-2E37-40D2-A47C-EFF000341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8" t="20444" r="7334" b="15852"/>
          <a:stretch/>
        </p:blipFill>
        <p:spPr bwMode="auto">
          <a:xfrm>
            <a:off x="43264" y="4525574"/>
            <a:ext cx="2997200" cy="2228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6AB5C155-B847-4D16-BDEE-9F120548E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37" t="4889" r="4463" b="14649"/>
          <a:stretch/>
        </p:blipFill>
        <p:spPr bwMode="auto">
          <a:xfrm>
            <a:off x="8676200" y="4472833"/>
            <a:ext cx="3469913" cy="2326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07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1C4AC5F-E853-4DA2-A9D0-47E4D4144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648" y="5586919"/>
            <a:ext cx="5181600" cy="1172099"/>
          </a:xfrm>
        </p:spPr>
        <p:txBody>
          <a:bodyPr>
            <a:normAutofit/>
          </a:bodyPr>
          <a:lstStyle/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Отворили дверь козлята,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пропали все куда – то! 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4A867B-5283-4631-A9CE-92AD55D8915A}"/>
              </a:ext>
            </a:extLst>
          </p:cNvPr>
          <p:cNvSpPr txBox="1"/>
          <p:nvPr/>
        </p:nvSpPr>
        <p:spPr>
          <a:xfrm>
            <a:off x="379430" y="1747109"/>
            <a:ext cx="6094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волком он дрожал,</a:t>
            </a:r>
          </a:p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медведя убежал,</a:t>
            </a:r>
          </a:p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лисице на зубок</a:t>
            </a:r>
          </a:p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ж попался…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51FCB8F5-7384-45DE-902A-65475880A2E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0" y="3469088"/>
            <a:ext cx="2286000" cy="304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F32EC403-740C-416F-A3B6-02C982A8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944" y="238117"/>
            <a:ext cx="5584596" cy="132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Викторина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F3BE7749-4F6A-4251-9D1D-176F574E9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390" y="498661"/>
            <a:ext cx="3189618" cy="4796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80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915DB1-2573-4E30-B71A-C45406EA6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74" y="2037007"/>
            <a:ext cx="7041823" cy="5127363"/>
          </a:xfrm>
        </p:spPr>
        <p:txBody>
          <a:bodyPr/>
          <a:lstStyle/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Кто-то за кого-то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ухватился цепко,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Ох, никак не вытянуть!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buFontTx/>
              <a:buChar char="-"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Ох, засело крепко!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еще помощники </a:t>
            </a: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скоро прибегут.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 упрямицу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Дружный общий труд. 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D369105-4207-471A-91B8-ADF46A989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4515" y="5978064"/>
            <a:ext cx="4784654" cy="4933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Рус.нар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сказка «Репка»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FFEE0A6C-045D-47F6-B8B9-F9989CF09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83" y="2220830"/>
            <a:ext cx="6154338" cy="3525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25014440-94D7-41CD-A378-83302FB5C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137" y="233150"/>
            <a:ext cx="5763705" cy="132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Викторина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2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97DB83-F686-44B4-A696-1E791FB90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761" y="2205873"/>
            <a:ext cx="5661581" cy="4100659"/>
          </a:xfrm>
        </p:spPr>
        <p:txBody>
          <a:bodyPr>
            <a:normAutofit/>
          </a:bodyPr>
          <a:lstStyle/>
          <a:p>
            <a:pPr marL="0" indent="0">
              <a:lnSpc>
                <a:spcPts val="1470"/>
              </a:lnSpc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– великий умывальник,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Знаменитый Мойдодыр,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Умывальников начальник</a:t>
            </a:r>
          </a:p>
          <a:p>
            <a:pPr marL="0" indent="0">
              <a:lnSpc>
                <a:spcPts val="1470"/>
              </a:lnSpc>
              <a:buNone/>
            </a:pP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7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мочалок командир…»</a:t>
            </a: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76797FE-B674-4B3A-93D3-07365725E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5379530"/>
            <a:ext cx="5181600" cy="6064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(К. И. Чуковский «Мойдодыр»)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353F32C9-5D3A-438C-80E2-66A5C101D118}"/>
              </a:ext>
            </a:extLst>
          </p:cNvPr>
          <p:cNvSpPr/>
          <p:nvPr/>
        </p:nvSpPr>
        <p:spPr>
          <a:xfrm>
            <a:off x="3199250" y="261430"/>
            <a:ext cx="5433709" cy="15641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7030A0"/>
                </a:solidFill>
                <a:latin typeface="Comic Sans MS" panose="030F0702030302020204" pitchFamily="66" charset="0"/>
              </a:rPr>
              <a:t>Викторина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80BD865-13FD-4E28-A2BA-939A4B0E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6" y="2055044"/>
            <a:ext cx="4656062" cy="4402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04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943</Words>
  <Application>Microsoft Office PowerPoint</Application>
  <PresentationFormat>Произвольный</PresentationFormat>
  <Paragraphs>317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В первый раз – в первый класс!</vt:lpstr>
      <vt:lpstr>Слайд 5</vt:lpstr>
      <vt:lpstr>Слайд 6</vt:lpstr>
      <vt:lpstr>Викторина</vt:lpstr>
      <vt:lpstr>Викторина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Песня «33 родных сестрицы»</vt:lpstr>
      <vt:lpstr>Слайд 18</vt:lpstr>
      <vt:lpstr>Слайд 19</vt:lpstr>
      <vt:lpstr>МИНИАТЮРА  «ЗНАЙ ПРАВИЛА РУССКОГО ЯЗЫКА» </vt:lpstr>
      <vt:lpstr>Слайд 21</vt:lpstr>
      <vt:lpstr>Слайд 22</vt:lpstr>
      <vt:lpstr>Слайд 23</vt:lpstr>
      <vt:lpstr>Слайд 24</vt:lpstr>
      <vt:lpstr>ВВ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Димуля Халкозябра</dc:creator>
  <cp:lastModifiedBy>Пользователь Windows</cp:lastModifiedBy>
  <cp:revision>18</cp:revision>
  <dcterms:created xsi:type="dcterms:W3CDTF">2021-05-23T17:39:12Z</dcterms:created>
  <dcterms:modified xsi:type="dcterms:W3CDTF">2025-01-19T14:59:46Z</dcterms:modified>
</cp:coreProperties>
</file>